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9"/>
  </p:notesMasterIdLst>
  <p:handoutMasterIdLst>
    <p:handoutMasterId r:id="rId10"/>
  </p:handoutMasterIdLst>
  <p:sldIdLst>
    <p:sldId id="265" r:id="rId2"/>
    <p:sldId id="266" r:id="rId3"/>
    <p:sldId id="267" r:id="rId4"/>
    <p:sldId id="268" r:id="rId5"/>
    <p:sldId id="269" r:id="rId6"/>
    <p:sldId id="270" r:id="rId7"/>
    <p:sldId id="271" r:id="rId8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-29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C2D7E45-4E7B-4B12-8A1F-492BCC49A0E8}" type="datetimeFigureOut">
              <a:rPr lang="en-US" smtClean="0"/>
              <a:t>5/9/2018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0115B2D-2243-41D2-AE28-36CAB2493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9549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D506BA6-09A2-437E-AA8F-B1BD4ECF8BB4}" type="datetimeFigureOut">
              <a:rPr lang="en-US" smtClean="0"/>
              <a:t>5/9/2018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FDD17A1-3D2F-4BDC-92D6-1C7BA57EC3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68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D17A1-3D2F-4BDC-92D6-1C7BA57EC314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23502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81100" y="696913"/>
            <a:ext cx="4648200" cy="3486150"/>
          </a:xfrm>
          <a:ln/>
        </p:spPr>
      </p:sp>
      <p:sp>
        <p:nvSpPr>
          <p:cNvPr id="1843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itchFamily="34" charset="0"/>
            </a:endParaRPr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868" indent="-285718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2874" indent="-228574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023" indent="-228574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174" indent="-228574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322" indent="-22857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470" indent="-22857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8621" indent="-22857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5770" indent="-22857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64A739C4-9B75-4B7F-B430-21CEAA2A17DF}" type="slidenum">
              <a:rPr lang="en-US" altLang="en-US" sz="1200">
                <a:solidFill>
                  <a:prstClr val="black"/>
                </a:solidFill>
              </a:rPr>
              <a:pPr/>
              <a:t>5</a:t>
            </a:fld>
            <a:endParaRPr lang="en-US" altLang="en-US"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0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6750" indent="0" algn="ctr">
              <a:buNone/>
              <a:defRPr/>
            </a:lvl2pPr>
            <a:lvl3pPr marL="913499" indent="0" algn="ctr">
              <a:buNone/>
              <a:defRPr/>
            </a:lvl3pPr>
            <a:lvl4pPr marL="1370250" indent="0" algn="ctr">
              <a:buNone/>
              <a:defRPr/>
            </a:lvl4pPr>
            <a:lvl5pPr marL="1827000" indent="0" algn="ctr">
              <a:buNone/>
              <a:defRPr/>
            </a:lvl5pPr>
            <a:lvl6pPr marL="2283754" indent="0" algn="ctr">
              <a:buNone/>
              <a:defRPr/>
            </a:lvl6pPr>
            <a:lvl7pPr marL="2740505" indent="0" algn="ctr">
              <a:buNone/>
              <a:defRPr/>
            </a:lvl7pPr>
            <a:lvl8pPr marL="3197254" indent="0" algn="ctr">
              <a:buNone/>
              <a:defRPr/>
            </a:lvl8pPr>
            <a:lvl9pPr marL="3654005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 lIns="91351" tIns="45675" rIns="91351" bIns="45675"/>
          <a:lstStyle>
            <a:lvl1pPr>
              <a:defRPr/>
            </a:lvl1pPr>
          </a:lstStyle>
          <a:p>
            <a:pPr defTabSz="913499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 lIns="91351" tIns="45675" rIns="91351" bIns="45675"/>
          <a:lstStyle>
            <a:lvl1pPr>
              <a:defRPr/>
            </a:lvl1pPr>
          </a:lstStyle>
          <a:p>
            <a:pPr defTabSz="913499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D5D107-CFD6-4506-ACEE-BC41CB8191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1036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 lIns="91351" tIns="45675" rIns="91351" bIns="45675"/>
          <a:lstStyle>
            <a:lvl1pPr>
              <a:defRPr/>
            </a:lvl1pPr>
          </a:lstStyle>
          <a:p>
            <a:pPr defTabSz="913499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 lIns="91351" tIns="45675" rIns="91351" bIns="45675"/>
          <a:lstStyle>
            <a:lvl1pPr>
              <a:defRPr/>
            </a:lvl1pPr>
          </a:lstStyle>
          <a:p>
            <a:pPr defTabSz="913499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48485F-393D-4BF6-90D2-052AB1DD6BD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59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5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750" indent="0">
              <a:buNone/>
              <a:defRPr sz="1800"/>
            </a:lvl2pPr>
            <a:lvl3pPr marL="913499" indent="0">
              <a:buNone/>
              <a:defRPr sz="1600"/>
            </a:lvl3pPr>
            <a:lvl4pPr marL="1370250" indent="0">
              <a:buNone/>
              <a:defRPr sz="1400"/>
            </a:lvl4pPr>
            <a:lvl5pPr marL="1827000" indent="0">
              <a:buNone/>
              <a:defRPr sz="1400"/>
            </a:lvl5pPr>
            <a:lvl6pPr marL="2283754" indent="0">
              <a:buNone/>
              <a:defRPr sz="1400"/>
            </a:lvl6pPr>
            <a:lvl7pPr marL="2740505" indent="0">
              <a:buNone/>
              <a:defRPr sz="1400"/>
            </a:lvl7pPr>
            <a:lvl8pPr marL="3197254" indent="0">
              <a:buNone/>
              <a:defRPr sz="1400"/>
            </a:lvl8pPr>
            <a:lvl9pPr marL="3654005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 lIns="91351" tIns="45675" rIns="91351" bIns="45675"/>
          <a:lstStyle>
            <a:lvl1pPr>
              <a:defRPr/>
            </a:lvl1pPr>
          </a:lstStyle>
          <a:p>
            <a:pPr defTabSz="913499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 lIns="91351" tIns="45675" rIns="91351" bIns="45675"/>
          <a:lstStyle>
            <a:lvl1pPr>
              <a:defRPr/>
            </a:lvl1pPr>
          </a:lstStyle>
          <a:p>
            <a:pPr defTabSz="913499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023A5D-FFF5-4CE4-89F6-22ECF0D748E9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093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386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386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 lIns="91351" tIns="45675" rIns="91351" bIns="45675"/>
          <a:lstStyle>
            <a:lvl1pPr>
              <a:defRPr/>
            </a:lvl1pPr>
          </a:lstStyle>
          <a:p>
            <a:pPr defTabSz="913499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 lIns="91351" tIns="45675" rIns="91351" bIns="45675"/>
          <a:lstStyle>
            <a:lvl1pPr>
              <a:defRPr/>
            </a:lvl1pPr>
          </a:lstStyle>
          <a:p>
            <a:pPr defTabSz="913499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3C1326-3102-4DE4-A603-9A87FC98AAD2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4949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750" indent="0">
              <a:buNone/>
              <a:defRPr sz="2000" b="1"/>
            </a:lvl2pPr>
            <a:lvl3pPr marL="913499" indent="0">
              <a:buNone/>
              <a:defRPr sz="1800" b="1"/>
            </a:lvl3pPr>
            <a:lvl4pPr marL="1370250" indent="0">
              <a:buNone/>
              <a:defRPr sz="1600" b="1"/>
            </a:lvl4pPr>
            <a:lvl5pPr marL="1827000" indent="0">
              <a:buNone/>
              <a:defRPr sz="1600" b="1"/>
            </a:lvl5pPr>
            <a:lvl6pPr marL="2283754" indent="0">
              <a:buNone/>
              <a:defRPr sz="1600" b="1"/>
            </a:lvl6pPr>
            <a:lvl7pPr marL="2740505" indent="0">
              <a:buNone/>
              <a:defRPr sz="1600" b="1"/>
            </a:lvl7pPr>
            <a:lvl8pPr marL="3197254" indent="0">
              <a:buNone/>
              <a:defRPr sz="1600" b="1"/>
            </a:lvl8pPr>
            <a:lvl9pPr marL="365400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750" indent="0">
              <a:buNone/>
              <a:defRPr sz="2000" b="1"/>
            </a:lvl2pPr>
            <a:lvl3pPr marL="913499" indent="0">
              <a:buNone/>
              <a:defRPr sz="1800" b="1"/>
            </a:lvl3pPr>
            <a:lvl4pPr marL="1370250" indent="0">
              <a:buNone/>
              <a:defRPr sz="1600" b="1"/>
            </a:lvl4pPr>
            <a:lvl5pPr marL="1827000" indent="0">
              <a:buNone/>
              <a:defRPr sz="1600" b="1"/>
            </a:lvl5pPr>
            <a:lvl6pPr marL="2283754" indent="0">
              <a:buNone/>
              <a:defRPr sz="1600" b="1"/>
            </a:lvl6pPr>
            <a:lvl7pPr marL="2740505" indent="0">
              <a:buNone/>
              <a:defRPr sz="1600" b="1"/>
            </a:lvl7pPr>
            <a:lvl8pPr marL="3197254" indent="0">
              <a:buNone/>
              <a:defRPr sz="1600" b="1"/>
            </a:lvl8pPr>
            <a:lvl9pPr marL="365400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 lIns="91351" tIns="45675" rIns="91351" bIns="45675"/>
          <a:lstStyle>
            <a:lvl1pPr>
              <a:defRPr/>
            </a:lvl1pPr>
          </a:lstStyle>
          <a:p>
            <a:pPr defTabSz="913499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 lIns="91351" tIns="45675" rIns="91351" bIns="45675"/>
          <a:lstStyle>
            <a:lvl1pPr>
              <a:defRPr/>
            </a:lvl1pPr>
          </a:lstStyle>
          <a:p>
            <a:pPr defTabSz="913499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B6CE55-22F0-4DDE-A767-38A3DA4A1365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2969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 lIns="91351" tIns="45675" rIns="91351" bIns="45675"/>
          <a:lstStyle>
            <a:lvl1pPr>
              <a:defRPr/>
            </a:lvl1pPr>
          </a:lstStyle>
          <a:p>
            <a:pPr defTabSz="913499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 lIns="91351" tIns="45675" rIns="91351" bIns="45675"/>
          <a:lstStyle>
            <a:lvl1pPr>
              <a:defRPr/>
            </a:lvl1pPr>
          </a:lstStyle>
          <a:p>
            <a:pPr defTabSz="913499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4FD628-CD8E-4D3F-85E4-0962972B847A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477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 lIns="91351" tIns="45675" rIns="91351" bIns="45675"/>
          <a:lstStyle>
            <a:lvl1pPr>
              <a:defRPr/>
            </a:lvl1pPr>
          </a:lstStyle>
          <a:p>
            <a:pPr defTabSz="913499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 lIns="91351" tIns="45675" rIns="91351" bIns="45675"/>
          <a:lstStyle>
            <a:lvl1pPr>
              <a:defRPr/>
            </a:lvl1pPr>
          </a:lstStyle>
          <a:p>
            <a:pPr defTabSz="913499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43D023-3A79-45D7-92F4-4AC77C46C561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4880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3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3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750" indent="0">
              <a:buNone/>
              <a:defRPr sz="1200"/>
            </a:lvl2pPr>
            <a:lvl3pPr marL="913499" indent="0">
              <a:buNone/>
              <a:defRPr sz="1000"/>
            </a:lvl3pPr>
            <a:lvl4pPr marL="1370250" indent="0">
              <a:buNone/>
              <a:defRPr sz="900"/>
            </a:lvl4pPr>
            <a:lvl5pPr marL="1827000" indent="0">
              <a:buNone/>
              <a:defRPr sz="900"/>
            </a:lvl5pPr>
            <a:lvl6pPr marL="2283754" indent="0">
              <a:buNone/>
              <a:defRPr sz="900"/>
            </a:lvl6pPr>
            <a:lvl7pPr marL="2740505" indent="0">
              <a:buNone/>
              <a:defRPr sz="900"/>
            </a:lvl7pPr>
            <a:lvl8pPr marL="3197254" indent="0">
              <a:buNone/>
              <a:defRPr sz="900"/>
            </a:lvl8pPr>
            <a:lvl9pPr marL="365400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 lIns="91351" tIns="45675" rIns="91351" bIns="45675"/>
          <a:lstStyle>
            <a:lvl1pPr>
              <a:defRPr/>
            </a:lvl1pPr>
          </a:lstStyle>
          <a:p>
            <a:pPr defTabSz="913499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 lIns="91351" tIns="45675" rIns="91351" bIns="45675"/>
          <a:lstStyle>
            <a:lvl1pPr>
              <a:defRPr/>
            </a:lvl1pPr>
          </a:lstStyle>
          <a:p>
            <a:pPr defTabSz="913499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BA9B8C-A1F9-4276-A575-080CD8B87B4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555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750" indent="0">
              <a:buNone/>
              <a:defRPr sz="2800"/>
            </a:lvl2pPr>
            <a:lvl3pPr marL="913499" indent="0">
              <a:buNone/>
              <a:defRPr sz="2400"/>
            </a:lvl3pPr>
            <a:lvl4pPr marL="1370250" indent="0">
              <a:buNone/>
              <a:defRPr sz="2000"/>
            </a:lvl4pPr>
            <a:lvl5pPr marL="1827000" indent="0">
              <a:buNone/>
              <a:defRPr sz="2000"/>
            </a:lvl5pPr>
            <a:lvl6pPr marL="2283754" indent="0">
              <a:buNone/>
              <a:defRPr sz="2000"/>
            </a:lvl6pPr>
            <a:lvl7pPr marL="2740505" indent="0">
              <a:buNone/>
              <a:defRPr sz="2000"/>
            </a:lvl7pPr>
            <a:lvl8pPr marL="3197254" indent="0">
              <a:buNone/>
              <a:defRPr sz="2000"/>
            </a:lvl8pPr>
            <a:lvl9pPr marL="365400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750" indent="0">
              <a:buNone/>
              <a:defRPr sz="1200"/>
            </a:lvl2pPr>
            <a:lvl3pPr marL="913499" indent="0">
              <a:buNone/>
              <a:defRPr sz="1000"/>
            </a:lvl3pPr>
            <a:lvl4pPr marL="1370250" indent="0">
              <a:buNone/>
              <a:defRPr sz="900"/>
            </a:lvl4pPr>
            <a:lvl5pPr marL="1827000" indent="0">
              <a:buNone/>
              <a:defRPr sz="900"/>
            </a:lvl5pPr>
            <a:lvl6pPr marL="2283754" indent="0">
              <a:buNone/>
              <a:defRPr sz="900"/>
            </a:lvl6pPr>
            <a:lvl7pPr marL="2740505" indent="0">
              <a:buNone/>
              <a:defRPr sz="900"/>
            </a:lvl7pPr>
            <a:lvl8pPr marL="3197254" indent="0">
              <a:buNone/>
              <a:defRPr sz="900"/>
            </a:lvl8pPr>
            <a:lvl9pPr marL="365400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 lIns="91351" tIns="45675" rIns="91351" bIns="45675"/>
          <a:lstStyle>
            <a:lvl1pPr>
              <a:defRPr/>
            </a:lvl1pPr>
          </a:lstStyle>
          <a:p>
            <a:pPr defTabSz="913499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 lIns="91351" tIns="45675" rIns="91351" bIns="45675"/>
          <a:lstStyle>
            <a:lvl1pPr>
              <a:defRPr/>
            </a:lvl1pPr>
          </a:lstStyle>
          <a:p>
            <a:pPr defTabSz="913499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0C9CEC-A1DB-42BA-8BE2-750E3AD53924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4421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 lIns="91351" tIns="45675" rIns="91351" bIns="45675"/>
          <a:lstStyle>
            <a:lvl1pPr>
              <a:defRPr/>
            </a:lvl1pPr>
          </a:lstStyle>
          <a:p>
            <a:pPr defTabSz="913499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 lIns="91351" tIns="45675" rIns="91351" bIns="45675"/>
          <a:lstStyle>
            <a:lvl1pPr>
              <a:defRPr/>
            </a:lvl1pPr>
          </a:lstStyle>
          <a:p>
            <a:pPr defTabSz="913499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9A21BA-1AB9-490D-B159-AC0096580D8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5920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2387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2387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 lIns="91351" tIns="45675" rIns="91351" bIns="45675"/>
          <a:lstStyle>
            <a:lvl1pPr>
              <a:defRPr/>
            </a:lvl1pPr>
          </a:lstStyle>
          <a:p>
            <a:pPr defTabSz="913499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 lIns="91351" tIns="45675" rIns="91351" bIns="45675"/>
          <a:lstStyle>
            <a:lvl1pPr>
              <a:defRPr/>
            </a:lvl1pPr>
          </a:lstStyle>
          <a:p>
            <a:pPr defTabSz="913499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633B3D-0F9D-411E-B30E-07F132F5B04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8327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1" tIns="45675" rIns="91351" bIns="4567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3867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1" tIns="45675" rIns="91351" bIns="456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038600" y="6357400"/>
            <a:ext cx="114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1" tIns="45675" rIns="91351" bIns="45675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defTabSz="913499" eaLnBrk="0" fontAlgn="base" hangingPunct="0">
              <a:spcBef>
                <a:spcPct val="0"/>
              </a:spcBef>
              <a:spcAft>
                <a:spcPct val="0"/>
              </a:spcAft>
            </a:pPr>
            <a:fld id="{C41AC441-1C5B-4780-8A3D-9335E012FECA}" type="slidenum">
              <a:rPr lang="en-US" altLang="en-US" smtClean="0">
                <a:solidFill>
                  <a:srgbClr val="000000"/>
                </a:solidFill>
              </a:rPr>
              <a:pPr defTabSz="913499"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3319" name="Line 7"/>
          <p:cNvSpPr>
            <a:spLocks noChangeShapeType="1"/>
          </p:cNvSpPr>
          <p:nvPr/>
        </p:nvSpPr>
        <p:spPr bwMode="auto">
          <a:xfrm>
            <a:off x="685800" y="1752600"/>
            <a:ext cx="7772400" cy="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351" tIns="45675" rIns="91351" bIns="45675" anchor="ctr"/>
          <a:lstStyle/>
          <a:p>
            <a:pPr defTabSz="913499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</a:endParaRPr>
          </a:p>
        </p:txBody>
      </p:sp>
      <p:pic>
        <p:nvPicPr>
          <p:cNvPr id="13322" name="Picture 5" descr="Mass Coalition logo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13" y="6085401"/>
            <a:ext cx="3047999" cy="5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0010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675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3499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025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70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570" indent="-34257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217" indent="-285469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800">
          <a:solidFill>
            <a:schemeClr val="tx1"/>
          </a:solidFill>
          <a:latin typeface="+mn-lt"/>
        </a:defRPr>
      </a:lvl2pPr>
      <a:lvl3pPr marL="1141878" indent="-228375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400">
          <a:solidFill>
            <a:schemeClr val="tx1"/>
          </a:solidFill>
          <a:latin typeface="+mn-lt"/>
        </a:defRPr>
      </a:lvl3pPr>
      <a:lvl4pPr marL="1598627" indent="-228375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4pPr>
      <a:lvl5pPr marL="2055376" indent="-228375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5pPr>
      <a:lvl6pPr marL="2512125" indent="-228375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6pPr>
      <a:lvl7pPr marL="2968878" indent="-228375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7pPr>
      <a:lvl8pPr marL="3425629" indent="-228375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8pPr>
      <a:lvl9pPr marL="3882380" indent="-228375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34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750" algn="l" defTabSz="9134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499" algn="l" defTabSz="9134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250" algn="l" defTabSz="9134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000" algn="l" defTabSz="9134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754" algn="l" defTabSz="9134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0505" algn="l" defTabSz="9134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254" algn="l" defTabSz="9134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005" algn="l" defTabSz="9134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pgriswold@macoalition.org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Strategies to Test for Diagnostic Error and   Ambulatory Patient Safety </a:t>
            </a:r>
            <a:br>
              <a:rPr lang="en-US" dirty="0"/>
            </a:b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Paula Griswold</a:t>
            </a:r>
          </a:p>
          <a:p>
            <a:pPr marL="0" indent="0" algn="ctr">
              <a:buNone/>
            </a:pPr>
            <a:r>
              <a:rPr lang="en-US" dirty="0" smtClean="0"/>
              <a:t>Executive Director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2400" dirty="0" smtClean="0">
                <a:hlinkClick r:id="rId2"/>
              </a:rPr>
              <a:t>pgriswold@macoalition.org</a:t>
            </a:r>
            <a:r>
              <a:rPr lang="en-US" sz="2400" dirty="0" smtClean="0"/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09931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81004" y="1066800"/>
            <a:ext cx="8681663" cy="386715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0000"/>
                </a:solidFill>
              </a:rPr>
              <a:t>Diagnosis-related failures are the single largest root cause of claims</a:t>
            </a: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0000"/>
                </a:solidFill>
                <a:ea typeface="+mn-ea"/>
                <a:cs typeface="+mn-cs"/>
              </a:rPr>
              <a:t>54 % of diagnosis-related claims resulted in </a:t>
            </a:r>
            <a:r>
              <a:rPr lang="en-US" sz="1600" b="1" dirty="0">
                <a:solidFill>
                  <a:srgbClr val="000000"/>
                </a:solidFill>
                <a:ea typeface="+mn-ea"/>
                <a:cs typeface="+mn-cs"/>
              </a:rPr>
              <a:t>“high-severity injury”</a:t>
            </a: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0000"/>
                </a:solidFill>
              </a:rPr>
              <a:t>36% percent result in </a:t>
            </a:r>
            <a:r>
              <a:rPr lang="en-US" sz="1600" b="1" i="1" dirty="0">
                <a:solidFill>
                  <a:srgbClr val="000000"/>
                </a:solidFill>
              </a:rPr>
              <a:t>patient death</a:t>
            </a:r>
            <a:r>
              <a:rPr lang="en-US" sz="1600" b="1" dirty="0">
                <a:solidFill>
                  <a:srgbClr val="000000"/>
                </a:solidFill>
              </a:rPr>
              <a:t> </a:t>
            </a:r>
          </a:p>
          <a:p>
            <a:pPr marL="0" indent="0">
              <a:buNone/>
            </a:pPr>
            <a:endParaRPr lang="en-US" sz="800" dirty="0">
              <a:solidFill>
                <a:srgbClr val="000000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0000"/>
                </a:solidFill>
              </a:rPr>
              <a:t>Mostly from non-hospital settings: </a:t>
            </a: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 b="1" dirty="0">
                <a:solidFill>
                  <a:srgbClr val="000000"/>
                </a:solidFill>
              </a:rPr>
              <a:t>Office/clinic </a:t>
            </a:r>
            <a:r>
              <a:rPr lang="en-US" sz="1600" dirty="0">
                <a:solidFill>
                  <a:srgbClr val="000000"/>
                </a:solidFill>
              </a:rPr>
              <a:t>- 35 percent</a:t>
            </a: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 b="1" dirty="0">
                <a:solidFill>
                  <a:srgbClr val="000000"/>
                </a:solidFill>
              </a:rPr>
              <a:t>Emergency Department/Urgent Care </a:t>
            </a:r>
            <a:r>
              <a:rPr lang="en-US" sz="1600" dirty="0">
                <a:solidFill>
                  <a:srgbClr val="000000"/>
                </a:solidFill>
              </a:rPr>
              <a:t>- 24 percent</a:t>
            </a: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 b="1" dirty="0">
                <a:solidFill>
                  <a:srgbClr val="000000"/>
                </a:solidFill>
              </a:rPr>
              <a:t>Lab/Testing - </a:t>
            </a:r>
            <a:r>
              <a:rPr lang="en-US" sz="1600" dirty="0">
                <a:solidFill>
                  <a:srgbClr val="000000"/>
                </a:solidFill>
              </a:rPr>
              <a:t>18 percent 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800" dirty="0">
              <a:solidFill>
                <a:srgbClr val="000000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0000"/>
                </a:solidFill>
              </a:rPr>
              <a:t>Provider- type:</a:t>
            </a: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 b="1" dirty="0">
                <a:solidFill>
                  <a:srgbClr val="000000"/>
                </a:solidFill>
              </a:rPr>
              <a:t>General Medicine </a:t>
            </a:r>
            <a:r>
              <a:rPr lang="en-US" sz="1600" dirty="0">
                <a:solidFill>
                  <a:srgbClr val="000000"/>
                </a:solidFill>
              </a:rPr>
              <a:t> - 24 percent </a:t>
            </a: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 b="1" dirty="0">
                <a:solidFill>
                  <a:srgbClr val="000000"/>
                </a:solidFill>
              </a:rPr>
              <a:t>Hospital/Facility</a:t>
            </a:r>
            <a:r>
              <a:rPr lang="en-US" sz="1600" dirty="0">
                <a:solidFill>
                  <a:srgbClr val="000000"/>
                </a:solidFill>
              </a:rPr>
              <a:t> – 19 percent</a:t>
            </a: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 b="1" dirty="0">
                <a:solidFill>
                  <a:srgbClr val="000000"/>
                </a:solidFill>
              </a:rPr>
              <a:t>Radiology </a:t>
            </a:r>
            <a:r>
              <a:rPr lang="en-US" sz="1600" dirty="0">
                <a:solidFill>
                  <a:srgbClr val="000000"/>
                </a:solidFill>
              </a:rPr>
              <a:t>- 14 percent</a:t>
            </a: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 b="1" dirty="0">
                <a:solidFill>
                  <a:srgbClr val="000000"/>
                </a:solidFill>
              </a:rPr>
              <a:t>Medical subspecialties  </a:t>
            </a:r>
            <a:r>
              <a:rPr lang="en-US" sz="1600" dirty="0">
                <a:solidFill>
                  <a:srgbClr val="000000"/>
                </a:solidFill>
              </a:rPr>
              <a:t>- 11 percent</a:t>
            </a: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 b="1" dirty="0">
                <a:solidFill>
                  <a:srgbClr val="000000"/>
                </a:solidFill>
              </a:rPr>
              <a:t>Emergency Medicine </a:t>
            </a:r>
            <a:r>
              <a:rPr lang="en-US" sz="1600" dirty="0">
                <a:solidFill>
                  <a:srgbClr val="000000"/>
                </a:solidFill>
              </a:rPr>
              <a:t>- 11 percent-  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800" dirty="0">
              <a:solidFill>
                <a:srgbClr val="000000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0000"/>
                </a:solidFill>
              </a:rPr>
              <a:t>Top conditions</a:t>
            </a: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 b="1" dirty="0">
                <a:solidFill>
                  <a:srgbClr val="000000"/>
                </a:solidFill>
              </a:rPr>
              <a:t>Cancer </a:t>
            </a:r>
            <a:r>
              <a:rPr lang="en-US" sz="1600" dirty="0">
                <a:solidFill>
                  <a:srgbClr val="000000"/>
                </a:solidFill>
              </a:rPr>
              <a:t>- 27 percent </a:t>
            </a: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 b="1" dirty="0">
                <a:solidFill>
                  <a:srgbClr val="000000"/>
                </a:solidFill>
              </a:rPr>
              <a:t>Infections </a:t>
            </a:r>
            <a:r>
              <a:rPr lang="en-US" sz="1600" dirty="0">
                <a:solidFill>
                  <a:srgbClr val="000000"/>
                </a:solidFill>
              </a:rPr>
              <a:t>- 13 percent</a:t>
            </a: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 b="1" dirty="0">
                <a:solidFill>
                  <a:srgbClr val="000000"/>
                </a:solidFill>
              </a:rPr>
              <a:t>Cardiac/Vascular </a:t>
            </a:r>
            <a:r>
              <a:rPr lang="en-US" sz="1600" dirty="0">
                <a:solidFill>
                  <a:srgbClr val="000000"/>
                </a:solidFill>
              </a:rPr>
              <a:t>- 8 percent </a:t>
            </a: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 b="1" dirty="0">
                <a:solidFill>
                  <a:srgbClr val="000000"/>
                </a:solidFill>
              </a:rPr>
              <a:t>Fractures/Dislocations </a:t>
            </a:r>
            <a:r>
              <a:rPr lang="en-US" sz="1600" dirty="0">
                <a:solidFill>
                  <a:srgbClr val="000000"/>
                </a:solidFill>
              </a:rPr>
              <a:t>– 5 percent</a:t>
            </a: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 b="1" dirty="0"/>
              <a:t>Myocardial Infarction </a:t>
            </a:r>
            <a:r>
              <a:rPr lang="en-US" sz="1600" dirty="0"/>
              <a:t>– 4 percent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762000" y="76200"/>
            <a:ext cx="7772400" cy="914400"/>
          </a:xfrm>
        </p:spPr>
        <p:txBody>
          <a:bodyPr>
            <a:noAutofit/>
          </a:bodyPr>
          <a:lstStyle/>
          <a:p>
            <a:r>
              <a:rPr lang="en-US" sz="3200" b="1" dirty="0" err="1"/>
              <a:t>Coverys</a:t>
            </a:r>
            <a:r>
              <a:rPr lang="en-US" sz="3200" b="1" dirty="0"/>
              <a:t>  - Diagnostic Accuracy: </a:t>
            </a:r>
            <a:br>
              <a:rPr lang="en-US" sz="3200" b="1" dirty="0"/>
            </a:br>
            <a:r>
              <a:rPr lang="en-US" sz="3200" b="1" dirty="0"/>
              <a:t>Room for Improvement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91000" y="6248401"/>
            <a:ext cx="4724400" cy="523220"/>
          </a:xfrm>
          <a:prstGeom prst="rect">
            <a:avLst/>
          </a:prstGeom>
          <a:noFill/>
        </p:spPr>
        <p:txBody>
          <a:bodyPr wrap="square" lIns="91351" tIns="45675" rIns="91351" bIns="45675" rtlCol="0">
            <a:spAutoFit/>
          </a:bodyPr>
          <a:lstStyle/>
          <a:p>
            <a:pPr algn="r" defTabSz="912517"/>
            <a:r>
              <a:rPr lang="en-US" sz="1400" dirty="0">
                <a:solidFill>
                  <a:srgbClr val="000000"/>
                </a:solidFill>
              </a:rPr>
              <a:t>Hanscom, R., Small, M. &amp; </a:t>
            </a:r>
            <a:r>
              <a:rPr lang="en-US" sz="1400" dirty="0" err="1">
                <a:solidFill>
                  <a:srgbClr val="000000"/>
                </a:solidFill>
              </a:rPr>
              <a:t>Lambrecht</a:t>
            </a:r>
            <a:r>
              <a:rPr lang="en-US" sz="1400" dirty="0">
                <a:solidFill>
                  <a:srgbClr val="000000"/>
                </a:solidFill>
              </a:rPr>
              <a:t>, A. (March 2018) </a:t>
            </a:r>
          </a:p>
          <a:p>
            <a:pPr algn="r" defTabSz="912517"/>
            <a:r>
              <a:rPr lang="en-US" sz="1400" i="1" dirty="0">
                <a:solidFill>
                  <a:srgbClr val="000000"/>
                </a:solidFill>
              </a:rPr>
              <a:t>Diagnostic Accuracy: Room for Improvement.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Coverys</a:t>
            </a:r>
            <a:r>
              <a:rPr lang="en-US" sz="1400" dirty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76799" y="5473231"/>
            <a:ext cx="2021707" cy="523220"/>
          </a:xfrm>
          <a:prstGeom prst="rect">
            <a:avLst/>
          </a:prstGeom>
          <a:noFill/>
        </p:spPr>
        <p:txBody>
          <a:bodyPr wrap="none" lIns="91351" tIns="45675" rIns="91351" bIns="45675" rtlCol="0">
            <a:spAutoFit/>
          </a:bodyPr>
          <a:lstStyle/>
          <a:p>
            <a:pPr defTabSz="912517"/>
            <a:r>
              <a:rPr lang="en-US" sz="1400" dirty="0">
                <a:solidFill>
                  <a:srgbClr val="000000"/>
                </a:solidFill>
              </a:rPr>
              <a:t>% of claims</a:t>
            </a:r>
          </a:p>
          <a:p>
            <a:pPr defTabSz="912517"/>
            <a:r>
              <a:rPr lang="en-US" sz="1400" dirty="0">
                <a:solidFill>
                  <a:srgbClr val="000000"/>
                </a:solidFill>
              </a:rPr>
              <a:t>Closed claims 2013-2017</a:t>
            </a:r>
          </a:p>
        </p:txBody>
      </p:sp>
    </p:spTree>
    <p:extLst>
      <p:ext uri="{BB962C8B-B14F-4D97-AF65-F5344CB8AC3E}">
        <p14:creationId xmlns:p14="http://schemas.microsoft.com/office/powerpoint/2010/main" val="1238735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762000" y="152400"/>
            <a:ext cx="7772400" cy="1143000"/>
          </a:xfrm>
        </p:spPr>
        <p:txBody>
          <a:bodyPr>
            <a:normAutofit/>
          </a:bodyPr>
          <a:lstStyle/>
          <a:p>
            <a:r>
              <a:rPr lang="en-US" sz="3200" b="1" dirty="0" err="1"/>
              <a:t>Coverys</a:t>
            </a:r>
            <a:r>
              <a:rPr lang="en-US" sz="3200" b="1" dirty="0"/>
              <a:t>  - Diagnostic Accuracy: </a:t>
            </a:r>
            <a:br>
              <a:rPr lang="en-US" sz="3200" b="1" dirty="0"/>
            </a:br>
            <a:r>
              <a:rPr lang="en-US" sz="3200" b="1" dirty="0"/>
              <a:t>Room for Improvement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447800"/>
            <a:ext cx="8305800" cy="4248150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  <a:latin typeface="+mj-lt"/>
              </a:rPr>
              <a:t>Drivers of these claims:</a:t>
            </a:r>
          </a:p>
          <a:p>
            <a:pPr marL="0" indent="0">
              <a:buNone/>
            </a:pPr>
            <a:endParaRPr lang="en-US" sz="1800" dirty="0">
              <a:solidFill>
                <a:srgbClr val="000000"/>
              </a:solidFill>
              <a:latin typeface="+mj-lt"/>
            </a:endParaRPr>
          </a:p>
          <a:p>
            <a:pPr marL="0" indent="0">
              <a:buNone/>
            </a:pPr>
            <a:r>
              <a:rPr lang="en-US" sz="1800" b="1" dirty="0">
                <a:solidFill>
                  <a:srgbClr val="000000"/>
                </a:solidFill>
              </a:rPr>
              <a:t>“Clinical Judgment” </a:t>
            </a:r>
            <a:r>
              <a:rPr lang="en-US" sz="1800" dirty="0">
                <a:solidFill>
                  <a:srgbClr val="000000"/>
                </a:solidFill>
              </a:rPr>
              <a:t>of healthcare providers  is </a:t>
            </a:r>
            <a:r>
              <a:rPr lang="en-US" sz="1800" dirty="0">
                <a:solidFill>
                  <a:srgbClr val="000000"/>
                </a:solidFill>
                <a:latin typeface="+mj-lt"/>
              </a:rPr>
              <a:t>largest category  - 53 percent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b="1" dirty="0">
                <a:solidFill>
                  <a:srgbClr val="000000"/>
                </a:solidFill>
              </a:rPr>
              <a:t>Narrow diagnostic focus</a:t>
            </a:r>
            <a:r>
              <a:rPr lang="en-US" sz="400" b="1" dirty="0">
                <a:solidFill>
                  <a:srgbClr val="000000"/>
                </a:solidFill>
              </a:rPr>
              <a:t>    </a:t>
            </a:r>
            <a:r>
              <a:rPr lang="en-US" sz="1800" dirty="0">
                <a:solidFill>
                  <a:srgbClr val="000000"/>
                </a:solidFill>
              </a:rPr>
              <a:t>- 21 percent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b="1" dirty="0">
                <a:solidFill>
                  <a:srgbClr val="000000"/>
                </a:solidFill>
                <a:latin typeface="+mj-lt"/>
              </a:rPr>
              <a:t>Inadequate or inappropriate testing</a:t>
            </a:r>
            <a:r>
              <a:rPr lang="en-US" sz="400" b="1" dirty="0">
                <a:solidFill>
                  <a:srgbClr val="000000"/>
                </a:solidFill>
                <a:latin typeface="+mj-lt"/>
              </a:rPr>
              <a:t>    </a:t>
            </a:r>
            <a:r>
              <a:rPr lang="en-US" sz="1800" dirty="0">
                <a:solidFill>
                  <a:srgbClr val="000000"/>
                </a:solidFill>
                <a:latin typeface="+mj-lt"/>
              </a:rPr>
              <a:t>- 19 percent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b="1" dirty="0">
                <a:solidFill>
                  <a:srgbClr val="000000"/>
                </a:solidFill>
              </a:rPr>
              <a:t>Misinterpretation of diagnostic studies</a:t>
            </a:r>
            <a:r>
              <a:rPr lang="en-US" sz="400" b="1" dirty="0">
                <a:solidFill>
                  <a:srgbClr val="000000"/>
                </a:solidFill>
              </a:rPr>
              <a:t>    </a:t>
            </a:r>
            <a:r>
              <a:rPr lang="en-US" sz="1800" dirty="0">
                <a:solidFill>
                  <a:srgbClr val="000000"/>
                </a:solidFill>
              </a:rPr>
              <a:t> - 17 percent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b="1" dirty="0">
                <a:solidFill>
                  <a:srgbClr val="000000"/>
                </a:solidFill>
                <a:latin typeface="+mj-lt"/>
              </a:rPr>
              <a:t>Failure to adequately assess the patient’s condition</a:t>
            </a:r>
            <a:r>
              <a:rPr lang="en-US" sz="400" b="1" dirty="0">
                <a:solidFill>
                  <a:srgbClr val="000000"/>
                </a:solidFill>
                <a:latin typeface="+mj-lt"/>
              </a:rPr>
              <a:t>     </a:t>
            </a:r>
            <a:r>
              <a:rPr lang="en-US" sz="1800" dirty="0">
                <a:solidFill>
                  <a:srgbClr val="000000"/>
                </a:solidFill>
                <a:latin typeface="+mj-lt"/>
              </a:rPr>
              <a:t>- 10 percent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1800" dirty="0">
              <a:solidFill>
                <a:srgbClr val="000000"/>
              </a:solidFill>
              <a:latin typeface="+mj-lt"/>
            </a:endParaRPr>
          </a:p>
          <a:p>
            <a:pPr marL="0" indent="0">
              <a:buNone/>
            </a:pPr>
            <a:r>
              <a:rPr lang="en-US" sz="1800" b="1" dirty="0">
                <a:solidFill>
                  <a:srgbClr val="000000"/>
                </a:solidFill>
                <a:latin typeface="+mj-lt"/>
              </a:rPr>
              <a:t>“ Clinical Systems” </a:t>
            </a:r>
            <a:r>
              <a:rPr lang="en-US" sz="1800" dirty="0">
                <a:solidFill>
                  <a:srgbClr val="000000"/>
                </a:solidFill>
                <a:latin typeface="+mj-lt"/>
              </a:rPr>
              <a:t>involved in 16 percent of cases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b="1" dirty="0">
                <a:solidFill>
                  <a:srgbClr val="000000"/>
                </a:solidFill>
                <a:latin typeface="+mj-lt"/>
              </a:rPr>
              <a:t>Failure to manage the patient’s follow-up care </a:t>
            </a:r>
            <a:r>
              <a:rPr lang="en-US" sz="1800" dirty="0">
                <a:solidFill>
                  <a:srgbClr val="000000"/>
                </a:solidFill>
              </a:rPr>
              <a:t>- 17 percent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b="1" dirty="0">
                <a:solidFill>
                  <a:srgbClr val="000000"/>
                </a:solidFill>
                <a:latin typeface="+mj-lt"/>
              </a:rPr>
              <a:t>Insufficient studies ( e.g. imaging)</a:t>
            </a:r>
            <a:r>
              <a:rPr lang="en-US" sz="1800" dirty="0">
                <a:solidFill>
                  <a:srgbClr val="000000"/>
                </a:solidFill>
              </a:rPr>
              <a:t>– 16 percent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b="1" dirty="0">
                <a:solidFill>
                  <a:srgbClr val="000000"/>
                </a:solidFill>
              </a:rPr>
              <a:t> Results or specimens lost/misfiled, or MD unaware of results </a:t>
            </a:r>
            <a:r>
              <a:rPr lang="en-US" sz="1800" dirty="0">
                <a:solidFill>
                  <a:srgbClr val="000000"/>
                </a:solidFill>
              </a:rPr>
              <a:t> - 13 percent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b="1" dirty="0">
                <a:solidFill>
                  <a:srgbClr val="000000"/>
                </a:solidFill>
              </a:rPr>
              <a:t>Lack of coordination of care</a:t>
            </a:r>
            <a:r>
              <a:rPr lang="en-US" sz="1800" dirty="0">
                <a:solidFill>
                  <a:srgbClr val="000000"/>
                </a:solidFill>
              </a:rPr>
              <a:t> – 10 percent</a:t>
            </a:r>
            <a:endParaRPr lang="en-US" sz="1800" b="1" dirty="0">
              <a:solidFill>
                <a:srgbClr val="000000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b="1" dirty="0">
                <a:solidFill>
                  <a:srgbClr val="000000"/>
                </a:solidFill>
                <a:latin typeface="+mj-lt"/>
              </a:rPr>
              <a:t>Failure to inform patients of test results </a:t>
            </a:r>
            <a:r>
              <a:rPr lang="en-US" sz="1800" dirty="0">
                <a:solidFill>
                  <a:srgbClr val="000000"/>
                </a:solidFill>
                <a:latin typeface="+mj-lt"/>
              </a:rPr>
              <a:t>– 8 percent</a:t>
            </a:r>
          </a:p>
          <a:p>
            <a:pPr marL="0" indent="0">
              <a:buNone/>
            </a:pPr>
            <a:endParaRPr lang="en-US" sz="1800" dirty="0"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0" y="6248401"/>
            <a:ext cx="4343400" cy="523220"/>
          </a:xfrm>
          <a:prstGeom prst="rect">
            <a:avLst/>
          </a:prstGeom>
          <a:noFill/>
        </p:spPr>
        <p:txBody>
          <a:bodyPr wrap="square" lIns="91351" tIns="45675" rIns="91351" bIns="45675" rtlCol="0">
            <a:spAutoFit/>
          </a:bodyPr>
          <a:lstStyle/>
          <a:p>
            <a:pPr defTabSz="913499"/>
            <a:r>
              <a:rPr lang="en-US" sz="1400" dirty="0">
                <a:solidFill>
                  <a:srgbClr val="000000"/>
                </a:solidFill>
              </a:rPr>
              <a:t>Hanscom, R., Small, M. &amp; </a:t>
            </a:r>
            <a:r>
              <a:rPr lang="en-US" sz="1400" dirty="0" err="1">
                <a:solidFill>
                  <a:srgbClr val="000000"/>
                </a:solidFill>
              </a:rPr>
              <a:t>Lambrecht</a:t>
            </a:r>
            <a:r>
              <a:rPr lang="en-US" sz="1400" dirty="0">
                <a:solidFill>
                  <a:srgbClr val="000000"/>
                </a:solidFill>
              </a:rPr>
              <a:t>, A. (March 2018) </a:t>
            </a:r>
          </a:p>
          <a:p>
            <a:pPr defTabSz="913499"/>
            <a:r>
              <a:rPr lang="en-US" sz="1400" i="1" dirty="0">
                <a:solidFill>
                  <a:srgbClr val="000000"/>
                </a:solidFill>
              </a:rPr>
              <a:t>Diagnostic Accuracy: Room for Improvement.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Coverys</a:t>
            </a:r>
            <a:r>
              <a:rPr lang="en-US" sz="1400" dirty="0">
                <a:solidFill>
                  <a:srgbClr val="00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60342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457200"/>
            <a:ext cx="8686800" cy="983842"/>
          </a:xfrm>
        </p:spPr>
        <p:txBody>
          <a:bodyPr/>
          <a:lstStyle/>
          <a:p>
            <a:r>
              <a:rPr lang="en-US" sz="3200" dirty="0"/>
              <a:t>Diagnosis Error in Office Practice Setting:</a:t>
            </a:r>
            <a:br>
              <a:rPr lang="en-US" sz="3200" dirty="0"/>
            </a:br>
            <a:r>
              <a:rPr lang="en-US" sz="3200" dirty="0"/>
              <a:t>Strategies to Test in QI Process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6782948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A3EEF8F-352A-8840-ADB0-9742838B246B}" type="slidenum">
              <a:rPr lang="en-US" smtClean="0">
                <a:solidFill>
                  <a:srgbClr val="000000"/>
                </a:solidFill>
              </a:rPr>
              <a:pPr/>
              <a:t>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4800" y="1981200"/>
            <a:ext cx="8458200" cy="386715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For office practices – Coalition faculty offered strategies to test during patient visits – “small tests of change”</a:t>
            </a:r>
          </a:p>
          <a:p>
            <a:pPr marL="0" indent="0">
              <a:buNone/>
            </a:pPr>
            <a:endParaRPr lang="en-US" sz="2400" dirty="0"/>
          </a:p>
          <a:p>
            <a:pPr lvl="0">
              <a:buFont typeface="Wingdings" panose="05000000000000000000" pitchFamily="2" charset="2"/>
              <a:buChar char="§"/>
            </a:pPr>
            <a:r>
              <a:rPr lang="en-US" sz="2400" dirty="0"/>
              <a:t>QI Method within practice: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dirty="0"/>
              <a:t>Perform small tests of change during appropriate office visits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dirty="0"/>
              <a:t>Debrief with patient/clinicians/staff to discuss impact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dirty="0"/>
              <a:t>Continue to test and adapt approach based on experience</a:t>
            </a:r>
          </a:p>
        </p:txBody>
      </p:sp>
    </p:spTree>
    <p:extLst>
      <p:ext uri="{BB962C8B-B14F-4D97-AF65-F5344CB8AC3E}">
        <p14:creationId xmlns:p14="http://schemas.microsoft.com/office/powerpoint/2010/main" val="223813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381000" y="5334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QI for Diagnostic Error: </a:t>
            </a:r>
            <a:br>
              <a:rPr lang="en-US" dirty="0" smtClean="0"/>
            </a:br>
            <a:r>
              <a:rPr lang="en-US" dirty="0" smtClean="0"/>
              <a:t>Three Strategies to Test</a:t>
            </a:r>
            <a:endParaRPr lang="en-US" dirty="0"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91" y="2057400"/>
            <a:ext cx="8915400" cy="386715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§"/>
              <a:defRPr/>
            </a:pPr>
            <a:r>
              <a:rPr lang="en-US" sz="2400" dirty="0"/>
              <a:t>Testing strategies to address cognitive bias/improve communication</a:t>
            </a: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en-US" sz="2000" dirty="0">
                <a:ea typeface="+mn-ea"/>
                <a:cs typeface="+mn-cs"/>
              </a:rPr>
              <a:t>Stalling premature closure:   </a:t>
            </a:r>
            <a:r>
              <a:rPr lang="en-US" sz="2000" b="1" dirty="0">
                <a:ea typeface="+mn-ea"/>
                <a:cs typeface="+mn-cs"/>
              </a:rPr>
              <a:t>“What else could it be?”</a:t>
            </a: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en-US" sz="2000" dirty="0">
                <a:ea typeface="+mn-ea"/>
                <a:cs typeface="+mn-cs"/>
              </a:rPr>
              <a:t>Mitigating confirmation bias:  </a:t>
            </a:r>
            <a:r>
              <a:rPr lang="en-US" sz="2000" b="1" dirty="0">
                <a:ea typeface="+mn-ea"/>
                <a:cs typeface="+mn-cs"/>
              </a:rPr>
              <a:t>“What data doesn’t fit?”</a:t>
            </a: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en-US" sz="2000" b="1" dirty="0">
                <a:ea typeface="+mn-ea"/>
                <a:cs typeface="+mn-cs"/>
              </a:rPr>
              <a:t>Partnering with patient to improve communication – test hypothesis</a:t>
            </a:r>
            <a:r>
              <a:rPr lang="en-US" sz="2000" dirty="0">
                <a:ea typeface="+mn-ea"/>
                <a:cs typeface="+mn-cs"/>
              </a:rPr>
              <a:t>: </a:t>
            </a:r>
          </a:p>
          <a:p>
            <a:pPr lvl="2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ea typeface="+mn-ea"/>
                <a:cs typeface="+mn-cs"/>
              </a:rPr>
              <a:t>Explain – “This is most likely diagnosis, but I need information from you after this visit”</a:t>
            </a:r>
          </a:p>
          <a:p>
            <a:pPr lvl="2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ea typeface="+mn-ea"/>
                <a:cs typeface="+mn-cs"/>
              </a:rPr>
              <a:t>Describe the expected outcome of the treatment</a:t>
            </a:r>
          </a:p>
          <a:p>
            <a:pPr lvl="2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ea typeface="+mn-ea"/>
                <a:cs typeface="+mn-cs"/>
              </a:rPr>
              <a:t>Ask the patient  to call  with result – ( EITHER WAY? Or if it didn’t work)</a:t>
            </a:r>
          </a:p>
          <a:p>
            <a:pPr lvl="2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ea typeface="+mn-ea"/>
                <a:cs typeface="+mn-cs"/>
              </a:rPr>
              <a:t>Plan follow-up call</a:t>
            </a:r>
          </a:p>
          <a:p>
            <a:pPr lvl="2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ea typeface="+mn-ea"/>
                <a:cs typeface="+mn-cs"/>
              </a:rPr>
              <a:t>LEARNED THIS:  Need standard language for the patient and the front desk staff</a:t>
            </a:r>
          </a:p>
          <a:p>
            <a:pPr marL="913499" lvl="2" indent="0">
              <a:buNone/>
              <a:defRPr/>
            </a:pPr>
            <a:r>
              <a:rPr lang="en-US" sz="1600" dirty="0">
                <a:ea typeface="+mn-ea"/>
                <a:cs typeface="+mn-cs"/>
              </a:rPr>
              <a:t>	?? “ The doctor asked me to call to say the treatment didn’t work as predicted”  </a:t>
            </a:r>
          </a:p>
          <a:p>
            <a:pPr marL="456750">
              <a:buFont typeface="Wingdings" panose="05000000000000000000" pitchFamily="2" charset="2"/>
              <a:buChar char="§"/>
              <a:defRPr/>
            </a:pPr>
            <a:r>
              <a:rPr lang="en-US" sz="2400" dirty="0"/>
              <a:t>  Evaluate as clinician, with staff, and with patient</a:t>
            </a:r>
          </a:p>
          <a:p>
            <a:pPr eaLnBrk="1" hangingPunct="1">
              <a:buFont typeface="Wingdings" panose="05000000000000000000" pitchFamily="2" charset="2"/>
              <a:buChar char="§"/>
              <a:defRPr/>
            </a:pPr>
            <a:endParaRPr lang="en-US" dirty="0" smtClean="0">
              <a:ea typeface="+mn-ea"/>
              <a:cs typeface="+mn-cs"/>
            </a:endParaRPr>
          </a:p>
          <a:p>
            <a:pPr eaLnBrk="1" hangingPunct="1">
              <a:buFont typeface="Wingdings" panose="05000000000000000000" pitchFamily="2" charset="2"/>
              <a:buChar char="§"/>
              <a:defRPr/>
            </a:pPr>
            <a:endParaRPr lang="en-US" dirty="0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4738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610600" cy="1143000"/>
          </a:xfrm>
        </p:spPr>
        <p:txBody>
          <a:bodyPr/>
          <a:lstStyle/>
          <a:p>
            <a:r>
              <a:rPr lang="en-US" sz="3600" dirty="0"/>
              <a:t>Ambulatory Patient Safety:</a:t>
            </a:r>
            <a:br>
              <a:rPr lang="en-US" sz="3600" dirty="0"/>
            </a:br>
            <a:r>
              <a:rPr lang="en-US" sz="3600" dirty="0"/>
              <a:t>Patient Safety Programs in All Settings</a:t>
            </a:r>
          </a:p>
        </p:txBody>
      </p:sp>
      <p:pic>
        <p:nvPicPr>
          <p:cNvPr id="1026" name="Picture 2" descr="C:\Users\paulag\Pictures\ptsafetyguidelines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368" y="1981200"/>
            <a:ext cx="2987264" cy="386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7200" y="6190887"/>
            <a:ext cx="4495800" cy="307777"/>
          </a:xfrm>
          <a:prstGeom prst="rect">
            <a:avLst/>
          </a:prstGeom>
          <a:noFill/>
        </p:spPr>
        <p:txBody>
          <a:bodyPr wrap="square" lIns="91351" tIns="45675" rIns="91351" bIns="45675" rtlCol="0">
            <a:spAutoFit/>
          </a:bodyPr>
          <a:lstStyle/>
          <a:p>
            <a:pPr defTabSz="913499"/>
            <a:r>
              <a:rPr lang="en-US" sz="1400" dirty="0">
                <a:solidFill>
                  <a:srgbClr val="000000"/>
                </a:solidFill>
              </a:rPr>
              <a:t>www.macoalition.org/promises-pt-safety-guidelines.shtml</a:t>
            </a:r>
          </a:p>
        </p:txBody>
      </p:sp>
      <p:sp>
        <p:nvSpPr>
          <p:cNvPr id="5" name="Rectangle 4"/>
          <p:cNvSpPr/>
          <p:nvPr/>
        </p:nvSpPr>
        <p:spPr>
          <a:xfrm>
            <a:off x="228600" y="2782669"/>
            <a:ext cx="2286000" cy="1754326"/>
          </a:xfrm>
          <a:prstGeom prst="rect">
            <a:avLst/>
          </a:prstGeom>
        </p:spPr>
        <p:txBody>
          <a:bodyPr wrap="square" lIns="91351" tIns="45675" rIns="91351" bIns="45675">
            <a:spAutoFit/>
          </a:bodyPr>
          <a:lstStyle/>
          <a:p>
            <a:pPr defTabSz="913499"/>
            <a:r>
              <a:rPr lang="en-US" dirty="0" smtClean="0">
                <a:solidFill>
                  <a:srgbClr val="000000"/>
                </a:solidFill>
              </a:rPr>
              <a:t>8 page guideline</a:t>
            </a:r>
          </a:p>
          <a:p>
            <a:pPr defTabSz="913499"/>
            <a:endParaRPr lang="en-US" dirty="0" smtClean="0">
              <a:solidFill>
                <a:srgbClr val="000000"/>
              </a:solidFill>
            </a:endParaRPr>
          </a:p>
          <a:p>
            <a:pPr defTabSz="913499"/>
            <a:r>
              <a:rPr lang="en-US" dirty="0" smtClean="0">
                <a:solidFill>
                  <a:srgbClr val="000000"/>
                </a:solidFill>
              </a:rPr>
              <a:t>Collaborative effort</a:t>
            </a:r>
          </a:p>
          <a:p>
            <a:pPr defTabSz="913499"/>
            <a:endParaRPr lang="en-US" dirty="0">
              <a:solidFill>
                <a:srgbClr val="000000"/>
              </a:solidFill>
            </a:endParaRPr>
          </a:p>
          <a:p>
            <a:pPr defTabSz="913499"/>
            <a:r>
              <a:rPr lang="en-US" dirty="0" smtClean="0">
                <a:solidFill>
                  <a:srgbClr val="000000"/>
                </a:solidFill>
              </a:rPr>
              <a:t>Designed for setting with few resources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8902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153400" cy="1143000"/>
          </a:xfrm>
        </p:spPr>
        <p:txBody>
          <a:bodyPr/>
          <a:lstStyle/>
          <a:p>
            <a:r>
              <a:rPr lang="en-US" sz="3600" dirty="0"/>
              <a:t>Ambulatory Patient Safety:</a:t>
            </a:r>
            <a:br>
              <a:rPr lang="en-US" sz="3600" dirty="0"/>
            </a:br>
            <a:r>
              <a:rPr lang="en-US" sz="3600" dirty="0"/>
              <a:t>Patient Safety Programs in All Settings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Systems &amp; Culture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Elements of a Safe Practice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Leadership for safety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Point person for safety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Process improvement made simple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When something goes wrong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Learn from patients and families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721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Coalition-MAH powerpoint template">
  <a:themeElements>
    <a:clrScheme name="Custom 10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FF0000"/>
      </a:accent2>
      <a:accent3>
        <a:srgbClr val="FFFFFF"/>
      </a:accent3>
      <a:accent4>
        <a:srgbClr val="000000"/>
      </a:accent4>
      <a:accent5>
        <a:srgbClr val="AAE2CA"/>
      </a:accent5>
      <a:accent6>
        <a:srgbClr val="E70000"/>
      </a:accent6>
      <a:hlink>
        <a:srgbClr val="0000E5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E70000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32509</TotalTime>
  <Words>494</Words>
  <Application>Microsoft Office PowerPoint</Application>
  <PresentationFormat>On-screen Show (4:3)</PresentationFormat>
  <Paragraphs>86</Paragraphs>
  <Slides>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2_Coalition-MAH powerpoint template</vt:lpstr>
      <vt:lpstr>PowerPoint Presentation</vt:lpstr>
      <vt:lpstr>Coverys  - Diagnostic Accuracy:  Room for Improvement </vt:lpstr>
      <vt:lpstr>Coverys  - Diagnostic Accuracy:  Room for Improvement </vt:lpstr>
      <vt:lpstr>Diagnosis Error in Office Practice Setting: Strategies to Test in QI Process</vt:lpstr>
      <vt:lpstr>QI for Diagnostic Error:  Three Strategies to Test</vt:lpstr>
      <vt:lpstr>Ambulatory Patient Safety: Patient Safety Programs in All Settings</vt:lpstr>
      <vt:lpstr>Ambulatory Patient Safety: Patient Safety Programs in All Settings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Paula Griswold</dc:creator>
  <cp:lastModifiedBy>Emily Biocchi</cp:lastModifiedBy>
  <cp:revision>23</cp:revision>
  <cp:lastPrinted>2018-05-01T16:30:49Z</cp:lastPrinted>
  <dcterms:created xsi:type="dcterms:W3CDTF">2017-10-02T20:01:06Z</dcterms:created>
  <dcterms:modified xsi:type="dcterms:W3CDTF">2018-05-09T13:03:11Z</dcterms:modified>
</cp:coreProperties>
</file>